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56" r:id="rId2"/>
    <p:sldId id="262" r:id="rId3"/>
    <p:sldId id="269" r:id="rId4"/>
    <p:sldId id="257" r:id="rId5"/>
    <p:sldId id="264" r:id="rId6"/>
    <p:sldId id="265" r:id="rId7"/>
    <p:sldId id="266" r:id="rId8"/>
    <p:sldId id="267" r:id="rId9"/>
    <p:sldId id="258" r:id="rId10"/>
    <p:sldId id="270" r:id="rId11"/>
    <p:sldId id="271" r:id="rId12"/>
    <p:sldId id="274" r:id="rId13"/>
    <p:sldId id="275" r:id="rId14"/>
    <p:sldId id="276" r:id="rId15"/>
    <p:sldId id="272" r:id="rId16"/>
    <p:sldId id="261" r:id="rId17"/>
    <p:sldId id="268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3631"/>
  </p:normalViewPr>
  <p:slideViewPr>
    <p:cSldViewPr snapToGrid="0" snapToObjects="1">
      <p:cViewPr>
        <p:scale>
          <a:sx n="95" d="100"/>
          <a:sy n="95" d="100"/>
        </p:scale>
        <p:origin x="57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2/27/20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2/27/20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64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gif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Irlande 2020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College</a:t>
            </a:r>
            <a:r>
              <a:rPr lang="fr-FR" dirty="0" smtClean="0"/>
              <a:t> de </a:t>
            </a:r>
            <a:r>
              <a:rPr lang="fr-FR" dirty="0" err="1" smtClean="0"/>
              <a:t>gassicourt</a:t>
            </a:r>
            <a:endParaRPr lang="fr-FR" dirty="0"/>
          </a:p>
        </p:txBody>
      </p:sp>
      <p:pic>
        <p:nvPicPr>
          <p:cNvPr id="1028" name="Picture 4" descr="ésultat de recherche d'images pour &quot;irish flag gif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241" y="2679405"/>
            <a:ext cx="20478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0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Santé</a:t>
            </a:r>
            <a:endParaRPr lang="fr-FR" sz="4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370293" y="731520"/>
            <a:ext cx="7611035" cy="5257800"/>
          </a:xfrm>
        </p:spPr>
        <p:txBody>
          <a:bodyPr>
            <a:normAutofit/>
          </a:bodyPr>
          <a:lstStyle/>
          <a:p>
            <a:pPr marL="447675" lvl="1" indent="-447675">
              <a:lnSpc>
                <a:spcPct val="150000"/>
              </a:lnSpc>
              <a:buSzPct val="70000"/>
              <a:buFont typeface="Wingdings" charset="2"/>
              <a:buChar char="v"/>
              <a:defRPr/>
            </a:pPr>
            <a:r>
              <a:rPr lang="fr-FR" sz="2400" dirty="0" smtClean="0"/>
              <a:t>Signaler si traitement à prendre.</a:t>
            </a:r>
          </a:p>
          <a:p>
            <a:pPr marL="447675" lvl="1" indent="-447675">
              <a:lnSpc>
                <a:spcPct val="150000"/>
              </a:lnSpc>
              <a:buSzPct val="70000"/>
              <a:buFont typeface="Wingdings" charset="2"/>
              <a:buChar char="v"/>
              <a:defRPr/>
            </a:pPr>
            <a:r>
              <a:rPr lang="fr-FR" sz="2400" dirty="0" smtClean="0"/>
              <a:t>PAI poursuivis pendant le séjour.</a:t>
            </a:r>
          </a:p>
          <a:p>
            <a:pPr marL="447675" lvl="1" indent="-447675">
              <a:lnSpc>
                <a:spcPct val="150000"/>
              </a:lnSpc>
              <a:buSzPct val="70000"/>
              <a:buFont typeface="Wingdings" charset="2"/>
              <a:buChar char="v"/>
              <a:defRPr/>
            </a:pPr>
            <a:r>
              <a:rPr lang="fr-FR" sz="2400" dirty="0" smtClean="0"/>
              <a:t>RAPPEL </a:t>
            </a:r>
            <a:r>
              <a:rPr lang="fr-FR" sz="2400" dirty="0"/>
              <a:t>: les accompagnateurs ne sont pas autorisés à donner des </a:t>
            </a:r>
            <a:r>
              <a:rPr lang="fr-FR" sz="2400" dirty="0" smtClean="0"/>
              <a:t>médicaments.</a:t>
            </a:r>
          </a:p>
          <a:p>
            <a:pPr marL="447675" lvl="1" indent="-447675">
              <a:lnSpc>
                <a:spcPct val="150000"/>
              </a:lnSpc>
              <a:buSzPct val="70000"/>
              <a:buFont typeface="Wingdings" charset="2"/>
              <a:buChar char="v"/>
              <a:defRPr/>
            </a:pPr>
            <a:r>
              <a:rPr lang="fr-FR" sz="2400" dirty="0"/>
              <a:t>S</a:t>
            </a:r>
            <a:r>
              <a:rPr lang="fr-FR" sz="2400" dirty="0" smtClean="0"/>
              <a:t>euls </a:t>
            </a:r>
            <a:r>
              <a:rPr lang="fr-FR" sz="2400" dirty="0"/>
              <a:t>les cachets fournis par les parents avec ordonnance (paracétamol…) pourront être pris. </a:t>
            </a:r>
            <a:endParaRPr lang="fr-FR" sz="2400" dirty="0" smtClean="0"/>
          </a:p>
          <a:p>
            <a:pPr marL="447675" lvl="1" indent="-447675">
              <a:lnSpc>
                <a:spcPct val="150000"/>
              </a:lnSpc>
              <a:buSzPct val="70000"/>
              <a:buFont typeface="Wingdings" charset="2"/>
              <a:buChar char="v"/>
              <a:defRPr/>
            </a:pPr>
            <a:r>
              <a:rPr lang="fr-FR" sz="2400" dirty="0" smtClean="0"/>
              <a:t>Assurez-vous d’avoir bien déclaré toutes les allergies ou autres problèmes de santé.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2381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Bagages autorisés dans l’avion</a:t>
            </a:r>
            <a:endParaRPr lang="fr-FR" sz="4000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424083" y="0"/>
            <a:ext cx="7597588" cy="6427693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v"/>
            </a:pPr>
            <a:r>
              <a:rPr lang="fr-FR" sz="2400" dirty="0" smtClean="0"/>
              <a:t> </a:t>
            </a:r>
            <a:r>
              <a:rPr lang="fr-FR" sz="2400" b="1" dirty="0" smtClean="0"/>
              <a:t>1 valise en soute </a:t>
            </a:r>
            <a:r>
              <a:rPr lang="fr-FR" sz="2400" dirty="0" smtClean="0"/>
              <a:t>de </a:t>
            </a:r>
            <a:r>
              <a:rPr lang="fr-FR" sz="2400" b="1" dirty="0" smtClean="0"/>
              <a:t>15kg</a:t>
            </a:r>
            <a:r>
              <a:rPr lang="fr-FR" sz="2400" dirty="0" smtClean="0"/>
              <a:t> maximum.</a:t>
            </a:r>
          </a:p>
          <a:p>
            <a:pPr>
              <a:lnSpc>
                <a:spcPct val="150000"/>
              </a:lnSpc>
              <a:buFont typeface="Wingdings" charset="2"/>
              <a:buChar char="v"/>
            </a:pPr>
            <a:r>
              <a:rPr lang="fr-FR" sz="2400" dirty="0"/>
              <a:t> </a:t>
            </a:r>
            <a:r>
              <a:rPr lang="fr-FR" sz="2400" b="1" dirty="0" smtClean="0"/>
              <a:t>1 petit bagage cabine </a:t>
            </a:r>
            <a:r>
              <a:rPr lang="fr-FR" sz="2400" dirty="0" smtClean="0"/>
              <a:t>(</a:t>
            </a:r>
            <a:r>
              <a:rPr lang="fr-FR" sz="2400" u="sng" dirty="0" smtClean="0"/>
              <a:t>suggestion</a:t>
            </a:r>
            <a:r>
              <a:rPr lang="fr-FR" sz="2400" dirty="0" smtClean="0"/>
              <a:t> : sac à dos)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fr-FR" sz="2400" dirty="0" smtClean="0"/>
              <a:t> 55 x 25 x 35 cm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fr-FR" sz="2400" dirty="0" smtClean="0"/>
              <a:t> 10kg maximum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fr-FR" sz="2400" dirty="0"/>
              <a:t> </a:t>
            </a:r>
            <a:r>
              <a:rPr lang="fr-FR" sz="2400" dirty="0" smtClean="0"/>
              <a:t>liquide : 100ml maximum contenus dans une pochette plastique </a:t>
            </a:r>
            <a:r>
              <a:rPr lang="fr-FR" sz="2400" dirty="0"/>
              <a:t>transparente mesurant maximum 20 cm x 20 cm, dont la capacité totale ne peut dépasser 1 litre.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6659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Faire sa valise</a:t>
            </a:r>
            <a:endParaRPr lang="fr-FR" sz="4000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249271" y="251459"/>
            <a:ext cx="7772400" cy="6283812"/>
          </a:xfrm>
        </p:spPr>
        <p:txBody>
          <a:bodyPr anchor="t">
            <a:normAutofit/>
          </a:bodyPr>
          <a:lstStyle/>
          <a:p>
            <a:pPr>
              <a:buFont typeface="Wingdings" charset="2"/>
              <a:buChar char="v"/>
            </a:pPr>
            <a:r>
              <a:rPr lang="fr-FR" sz="2400" dirty="0" smtClean="0"/>
              <a:t> Vêtements chauds.</a:t>
            </a:r>
          </a:p>
          <a:p>
            <a:pPr>
              <a:buFont typeface="Wingdings" charset="2"/>
              <a:buChar char="v"/>
            </a:pPr>
            <a:r>
              <a:rPr lang="fr-FR" sz="2400" dirty="0" smtClean="0"/>
              <a:t> Veste de pluie</a:t>
            </a:r>
            <a:r>
              <a:rPr lang="fr-FR" sz="2400" dirty="0"/>
              <a:t>. </a:t>
            </a:r>
          </a:p>
          <a:p>
            <a:pPr>
              <a:buFont typeface="Wingdings" charset="2"/>
              <a:buChar char="v"/>
            </a:pPr>
            <a:r>
              <a:rPr lang="fr-FR" sz="2400" dirty="0" smtClean="0"/>
              <a:t> Paire </a:t>
            </a:r>
            <a:r>
              <a:rPr lang="fr-FR" sz="2400" dirty="0"/>
              <a:t>de </a:t>
            </a:r>
            <a:r>
              <a:rPr lang="fr-FR" sz="2400" dirty="0" smtClean="0"/>
              <a:t>baskets (confortables et imperméables).</a:t>
            </a:r>
          </a:p>
          <a:p>
            <a:pPr>
              <a:buFont typeface="Wingdings" charset="2"/>
              <a:buChar char="v"/>
            </a:pPr>
            <a:r>
              <a:rPr lang="fr-FR" sz="2400" dirty="0"/>
              <a:t> </a:t>
            </a:r>
            <a:r>
              <a:rPr lang="fr-FR" sz="2400" dirty="0" smtClean="0"/>
              <a:t>Serviette </a:t>
            </a:r>
            <a:r>
              <a:rPr lang="fr-FR" sz="2400" dirty="0"/>
              <a:t>de </a:t>
            </a:r>
            <a:r>
              <a:rPr lang="fr-FR" sz="2400" dirty="0" smtClean="0"/>
              <a:t>toilette.</a:t>
            </a:r>
          </a:p>
          <a:p>
            <a:pPr>
              <a:buFont typeface="Wingdings" charset="2"/>
              <a:buChar char="v"/>
            </a:pPr>
            <a:r>
              <a:rPr lang="fr-FR" sz="2400" dirty="0" smtClean="0"/>
              <a:t> Trousse </a:t>
            </a:r>
            <a:r>
              <a:rPr lang="fr-FR" sz="2400" dirty="0"/>
              <a:t>de toilette (brosse à dents, gel </a:t>
            </a:r>
            <a:r>
              <a:rPr lang="fr-FR" sz="2400" dirty="0" smtClean="0"/>
              <a:t>douche, shampoing</a:t>
            </a:r>
            <a:r>
              <a:rPr lang="fr-FR" sz="2400" dirty="0"/>
              <a:t>, dentifrice</a:t>
            </a:r>
            <a:r>
              <a:rPr lang="fr-FR" sz="2400" dirty="0" smtClean="0"/>
              <a:t>).</a:t>
            </a:r>
          </a:p>
          <a:p>
            <a:pPr>
              <a:buFont typeface="Wingdings" charset="2"/>
              <a:buChar char="v"/>
            </a:pPr>
            <a:r>
              <a:rPr lang="fr-FR" sz="2400" dirty="0" smtClean="0"/>
              <a:t> Linge de nuit.</a:t>
            </a:r>
            <a:endParaRPr lang="fr-FR" sz="2400" dirty="0"/>
          </a:p>
          <a:p>
            <a:pPr>
              <a:buFont typeface="Wingdings" charset="2"/>
              <a:buChar char="v"/>
            </a:pPr>
            <a:r>
              <a:rPr lang="fr-FR" sz="2400" dirty="0" smtClean="0"/>
              <a:t> Sac </a:t>
            </a:r>
            <a:r>
              <a:rPr lang="fr-FR" sz="2400" dirty="0"/>
              <a:t>à dos pour les déplacements </a:t>
            </a:r>
            <a:r>
              <a:rPr lang="fr-FR" sz="2400" dirty="0" smtClean="0"/>
              <a:t>quotidiens. </a:t>
            </a:r>
          </a:p>
          <a:p>
            <a:pPr>
              <a:buFont typeface="Wingdings" charset="2"/>
              <a:buChar char="v"/>
            </a:pPr>
            <a:r>
              <a:rPr lang="fr-FR" sz="2400" dirty="0"/>
              <a:t> M</a:t>
            </a:r>
            <a:r>
              <a:rPr lang="fr-FR" sz="2400" dirty="0" smtClean="0"/>
              <a:t>ontre!</a:t>
            </a:r>
          </a:p>
          <a:p>
            <a:pPr>
              <a:buFont typeface="Wingdings" charset="2"/>
              <a:buChar char="v"/>
            </a:pPr>
            <a:r>
              <a:rPr lang="fr-FR" sz="2400" dirty="0"/>
              <a:t> A</a:t>
            </a:r>
            <a:r>
              <a:rPr lang="fr-FR" sz="2400" dirty="0" smtClean="0"/>
              <a:t>daptateur de voyage (</a:t>
            </a:r>
            <a:r>
              <a:rPr lang="fr-FR" sz="2400" dirty="0"/>
              <a:t>prises de type </a:t>
            </a:r>
            <a:r>
              <a:rPr lang="fr-FR" sz="2400" dirty="0" smtClean="0"/>
              <a:t>G).</a:t>
            </a:r>
          </a:p>
          <a:p>
            <a:pPr>
              <a:buFont typeface="Wingdings" charset="2"/>
              <a:buChar char="v"/>
            </a:pPr>
            <a:r>
              <a:rPr lang="fr-FR" sz="2400" dirty="0"/>
              <a:t> </a:t>
            </a:r>
            <a:r>
              <a:rPr lang="fr-FR" sz="2400" dirty="0" smtClean="0"/>
              <a:t>Pochette de feuilles et trousse.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24083" y="5714565"/>
            <a:ext cx="7503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/>
              <a:t>MP3, </a:t>
            </a:r>
            <a:r>
              <a:rPr lang="fr-FR" sz="2400" b="1" i="1" dirty="0" smtClean="0"/>
              <a:t>portables, </a:t>
            </a:r>
            <a:r>
              <a:rPr lang="fr-FR" sz="2400" b="1" i="1" dirty="0"/>
              <a:t>appareils photos, </a:t>
            </a:r>
            <a:r>
              <a:rPr lang="fr-FR" sz="2400" b="1" i="1" dirty="0" err="1"/>
              <a:t>ipods</a:t>
            </a:r>
            <a:r>
              <a:rPr lang="fr-FR" sz="2400" b="1" i="1" dirty="0"/>
              <a:t>… sont autorisés </a:t>
            </a:r>
            <a:r>
              <a:rPr lang="fr-FR" sz="2400" b="1" i="1" u="sng" dirty="0"/>
              <a:t>mais laissés sous l’entière responsabilité des </a:t>
            </a:r>
            <a:r>
              <a:rPr lang="fr-FR" sz="2400" b="1" i="1" u="sng" dirty="0" smtClean="0"/>
              <a:t>enfants</a:t>
            </a:r>
            <a:r>
              <a:rPr lang="fr-FR" sz="2400" b="1" i="1" dirty="0" smtClean="0"/>
              <a:t>.</a:t>
            </a:r>
            <a:endParaRPr lang="fr-FR" sz="2400" dirty="0"/>
          </a:p>
        </p:txBody>
      </p:sp>
      <p:pic>
        <p:nvPicPr>
          <p:cNvPr id="1026" name="Picture 2" descr="ésultat de recherche d'images pour &quot;prise irland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225" y="3859305"/>
            <a:ext cx="1657316" cy="153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95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Argent de poche</a:t>
            </a:r>
            <a:endParaRPr lang="fr-FR" sz="4000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424083" y="251459"/>
            <a:ext cx="7597588" cy="628381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v"/>
            </a:pPr>
            <a:r>
              <a:rPr lang="fr-FR" sz="2400" dirty="0" smtClean="0"/>
              <a:t> Somme </a:t>
            </a:r>
            <a:r>
              <a:rPr lang="fr-FR" sz="2400" dirty="0"/>
              <a:t>« </a:t>
            </a:r>
            <a:r>
              <a:rPr lang="fr-FR" sz="2400" dirty="0" smtClean="0"/>
              <a:t>raisonnable ».</a:t>
            </a:r>
          </a:p>
          <a:p>
            <a:pPr>
              <a:lnSpc>
                <a:spcPct val="150000"/>
              </a:lnSpc>
              <a:buFont typeface="Wingdings" charset="2"/>
              <a:buChar char="v"/>
            </a:pPr>
            <a:r>
              <a:rPr lang="fr-FR" sz="2400" dirty="0"/>
              <a:t> </a:t>
            </a:r>
            <a:r>
              <a:rPr lang="fr-FR" sz="2400" dirty="0" smtClean="0"/>
              <a:t>Change à faire avant le voyage :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fr-FR" sz="2400" dirty="0" smtClean="0"/>
              <a:t> Irlande du Nord : </a:t>
            </a:r>
            <a:r>
              <a:rPr lang="fr-FR" sz="2400" dirty="0"/>
              <a:t>le livre sterling</a:t>
            </a:r>
            <a:endParaRPr lang="fr-FR" sz="2400" dirty="0" smtClean="0"/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fr-FR" sz="2400" dirty="0"/>
              <a:t> </a:t>
            </a:r>
            <a:r>
              <a:rPr lang="fr-FR" sz="2400" dirty="0" smtClean="0"/>
              <a:t>République d’Irlande : l’euro</a:t>
            </a:r>
          </a:p>
        </p:txBody>
      </p:sp>
      <p:pic>
        <p:nvPicPr>
          <p:cNvPr id="2050" name="Picture 2" descr="ésultat de recherche d'images pour &quot;euro symbol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907" y="4011015"/>
            <a:ext cx="820270" cy="81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ésultat de recherche d'images pour &quot;pound  symbol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37" b="8993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59" r="17952"/>
          <a:stretch/>
        </p:blipFill>
        <p:spPr bwMode="auto">
          <a:xfrm>
            <a:off x="9002807" y="2880359"/>
            <a:ext cx="716143" cy="118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2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Règlement pendant le séjour</a:t>
            </a:r>
            <a:endParaRPr lang="fr-FR" sz="4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370294" y="107576"/>
            <a:ext cx="7570694" cy="67504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charset="2"/>
              <a:buChar char="v"/>
            </a:pPr>
            <a:r>
              <a:rPr lang="fr-FR" altLang="x-none" sz="2600" dirty="0" smtClean="0">
                <a:solidFill>
                  <a:schemeClr val="tx1"/>
                </a:solidFill>
              </a:rPr>
              <a:t> Chaque </a:t>
            </a:r>
            <a:r>
              <a:rPr lang="fr-FR" altLang="x-none" sz="2600" dirty="0">
                <a:solidFill>
                  <a:schemeClr val="tx1"/>
                </a:solidFill>
              </a:rPr>
              <a:t>participant s’engage à avoir un </a:t>
            </a:r>
            <a:r>
              <a:rPr lang="fr-FR" altLang="x-none" sz="2600" u="sng" dirty="0">
                <a:solidFill>
                  <a:schemeClr val="tx1"/>
                </a:solidFill>
              </a:rPr>
              <a:t>comportement </a:t>
            </a:r>
            <a:r>
              <a:rPr lang="fr-FR" altLang="x-none" sz="2600" u="sng" dirty="0" smtClean="0">
                <a:solidFill>
                  <a:schemeClr val="tx1"/>
                </a:solidFill>
              </a:rPr>
              <a:t>respectueux.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fr-FR" altLang="x-none" sz="2600" dirty="0">
                <a:solidFill>
                  <a:schemeClr val="tx1"/>
                </a:solidFill>
              </a:rPr>
              <a:t> B</a:t>
            </a:r>
            <a:r>
              <a:rPr lang="fr-FR" altLang="x-none" sz="2600" dirty="0" smtClean="0">
                <a:solidFill>
                  <a:schemeClr val="tx1"/>
                </a:solidFill>
              </a:rPr>
              <a:t>onne tenue chez les familles et en dehors des familles.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fr-FR" altLang="x-none" sz="2600" dirty="0">
                <a:solidFill>
                  <a:schemeClr val="tx1"/>
                </a:solidFill>
              </a:rPr>
              <a:t> L</a:t>
            </a:r>
            <a:r>
              <a:rPr lang="fr-FR" altLang="x-none" sz="2600" dirty="0" smtClean="0">
                <a:solidFill>
                  <a:schemeClr val="tx1"/>
                </a:solidFill>
              </a:rPr>
              <a:t>angage adapté.</a:t>
            </a:r>
          </a:p>
          <a:p>
            <a:pPr>
              <a:lnSpc>
                <a:spcPct val="150000"/>
              </a:lnSpc>
              <a:buFont typeface="Wingdings" charset="2"/>
              <a:buChar char="v"/>
            </a:pPr>
            <a:r>
              <a:rPr lang="fr-FR" altLang="x-none" sz="2600" dirty="0">
                <a:solidFill>
                  <a:schemeClr val="tx1"/>
                </a:solidFill>
              </a:rPr>
              <a:t> </a:t>
            </a:r>
            <a:r>
              <a:rPr lang="fr-FR" altLang="x-none" sz="2600" dirty="0" smtClean="0">
                <a:solidFill>
                  <a:schemeClr val="tx1"/>
                </a:solidFill>
              </a:rPr>
              <a:t>Suivre </a:t>
            </a:r>
            <a:r>
              <a:rPr lang="fr-FR" altLang="x-none" sz="2600" dirty="0">
                <a:solidFill>
                  <a:schemeClr val="tx1"/>
                </a:solidFill>
              </a:rPr>
              <a:t>scrupuleusement les consignes données par </a:t>
            </a:r>
            <a:r>
              <a:rPr lang="fr-FR" altLang="x-none" sz="2600" dirty="0" smtClean="0">
                <a:solidFill>
                  <a:schemeClr val="tx1"/>
                </a:solidFill>
              </a:rPr>
              <a:t>les accompagnateurs</a:t>
            </a:r>
            <a:r>
              <a:rPr lang="fr-FR" altLang="x-none" sz="2600" dirty="0">
                <a:solidFill>
                  <a:schemeClr val="tx1"/>
                </a:solidFill>
              </a:rPr>
              <a:t>, notamment en matière d’horaires et de sécurité. </a:t>
            </a:r>
            <a:endParaRPr lang="fr-FR" altLang="x-none" sz="26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charset="2"/>
              <a:buChar char="v"/>
            </a:pPr>
            <a:r>
              <a:rPr lang="fr-FR" altLang="x-none" sz="2600" dirty="0">
                <a:solidFill>
                  <a:schemeClr val="tx1"/>
                </a:solidFill>
              </a:rPr>
              <a:t> Interdiction de sortir seul le soir.</a:t>
            </a:r>
          </a:p>
          <a:p>
            <a:pPr>
              <a:lnSpc>
                <a:spcPct val="150000"/>
              </a:lnSpc>
              <a:buFont typeface="Wingdings" charset="2"/>
              <a:buChar char="v"/>
            </a:pPr>
            <a:r>
              <a:rPr lang="fr-FR" altLang="x-none" sz="2600" dirty="0">
                <a:solidFill>
                  <a:schemeClr val="tx1"/>
                </a:solidFill>
              </a:rPr>
              <a:t> Respect du car et du chauffeur : politesse et propreté</a:t>
            </a:r>
            <a:r>
              <a:rPr lang="fr-FR" altLang="x-none" sz="26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charset="2"/>
              <a:buChar char="v"/>
            </a:pPr>
            <a:r>
              <a:rPr lang="fr-FR" altLang="x-none" sz="2600" dirty="0" smtClean="0">
                <a:solidFill>
                  <a:schemeClr val="tx1"/>
                </a:solidFill>
              </a:rPr>
              <a:t> Le règlement intérieur du </a:t>
            </a:r>
            <a:r>
              <a:rPr lang="fr-FR" altLang="x-none" sz="2600" dirty="0">
                <a:solidFill>
                  <a:schemeClr val="tx1"/>
                </a:solidFill>
              </a:rPr>
              <a:t>collège </a:t>
            </a:r>
            <a:r>
              <a:rPr lang="fr-FR" altLang="x-none" sz="2600" dirty="0" smtClean="0">
                <a:solidFill>
                  <a:schemeClr val="tx1"/>
                </a:solidFill>
              </a:rPr>
              <a:t>s’applique durant toute la durée du voyage.</a:t>
            </a:r>
            <a:endParaRPr lang="fr-FR" altLang="x-none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1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Contact pendant le séjour</a:t>
            </a:r>
            <a:endParaRPr lang="fr-FR" sz="40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276165" y="261068"/>
            <a:ext cx="7703801" cy="5400144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r-FR" sz="3200" u="sng" dirty="0" smtClean="0"/>
              <a:t> Service de messagerie vocale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Pour </a:t>
            </a:r>
            <a:r>
              <a:rPr lang="fr-FR" sz="2400" dirty="0"/>
              <a:t>avoir des nouvelles, composez le </a:t>
            </a:r>
            <a:r>
              <a:rPr lang="fr-FR" sz="2400" b="1" dirty="0"/>
              <a:t>08 92 68 </a:t>
            </a:r>
            <a:r>
              <a:rPr lang="fr-FR" sz="2400" b="1" dirty="0" smtClean="0"/>
              <a:t>18 01 </a:t>
            </a:r>
            <a:r>
              <a:rPr lang="fr-FR" sz="2400" dirty="0" smtClean="0"/>
              <a:t>(</a:t>
            </a:r>
            <a:r>
              <a:rPr lang="fr-FR" sz="2400" dirty="0"/>
              <a:t>0,40 </a:t>
            </a:r>
            <a:r>
              <a:rPr lang="fr-FR" sz="2400" dirty="0" smtClean="0"/>
              <a:t>€/</a:t>
            </a:r>
            <a:r>
              <a:rPr lang="fr-FR" sz="2400" dirty="0"/>
              <a:t>mn, hors coût éventuel </a:t>
            </a:r>
            <a:r>
              <a:rPr lang="fr-FR" sz="2400" dirty="0" smtClean="0"/>
              <a:t>opérateur). </a:t>
            </a:r>
          </a:p>
          <a:p>
            <a:pPr lvl="1">
              <a:lnSpc>
                <a:spcPct val="150000"/>
              </a:lnSpc>
              <a:buFont typeface="Wingdings" charset="2"/>
              <a:buChar char="v"/>
            </a:pPr>
            <a:r>
              <a:rPr lang="fr-FR" sz="2400" dirty="0" smtClean="0"/>
              <a:t> Au </a:t>
            </a:r>
            <a:r>
              <a:rPr lang="fr-FR" sz="2400" dirty="0"/>
              <a:t>sommaire général appuyez sur la </a:t>
            </a:r>
            <a:r>
              <a:rPr lang="fr-FR" sz="2400" dirty="0" smtClean="0"/>
              <a:t>touche 1.</a:t>
            </a:r>
            <a:endParaRPr lang="fr-FR" sz="2400" dirty="0"/>
          </a:p>
          <a:p>
            <a:pPr lvl="1">
              <a:lnSpc>
                <a:spcPct val="150000"/>
              </a:lnSpc>
              <a:buFont typeface="Wingdings" charset="2"/>
              <a:buChar char="v"/>
            </a:pPr>
            <a:r>
              <a:rPr lang="fr-FR" sz="2400" dirty="0" smtClean="0"/>
              <a:t> Composez </a:t>
            </a:r>
            <a:r>
              <a:rPr lang="fr-FR" sz="2400" dirty="0"/>
              <a:t>les 6 chiffres du </a:t>
            </a:r>
            <a:r>
              <a:rPr lang="fr-FR" sz="2400" b="1" dirty="0"/>
              <a:t>code </a:t>
            </a:r>
            <a:r>
              <a:rPr lang="fr-FR" sz="2400" b="1" dirty="0" smtClean="0"/>
              <a:t>séjour </a:t>
            </a:r>
            <a:r>
              <a:rPr lang="fr-FR" sz="2400" dirty="0" smtClean="0"/>
              <a:t>: </a:t>
            </a:r>
            <a:r>
              <a:rPr lang="en-US" sz="2400" b="1" dirty="0"/>
              <a:t>2 0 1 8 7 </a:t>
            </a:r>
            <a:r>
              <a:rPr lang="en-US" sz="2400" b="1" dirty="0" smtClean="0"/>
              <a:t>9.</a:t>
            </a:r>
            <a:endParaRPr lang="fr-FR" sz="2400" b="1" dirty="0" smtClean="0"/>
          </a:p>
          <a:p>
            <a:pPr lvl="1">
              <a:lnSpc>
                <a:spcPct val="150000"/>
              </a:lnSpc>
              <a:buFont typeface="Wingdings" charset="2"/>
              <a:buChar char="v"/>
            </a:pPr>
            <a:r>
              <a:rPr lang="fr-FR" sz="2400" dirty="0" smtClean="0"/>
              <a:t> </a:t>
            </a:r>
            <a:r>
              <a:rPr lang="fr-FR" sz="2400" dirty="0"/>
              <a:t>Pour écouter tous les messages appuyez sur la </a:t>
            </a:r>
            <a:r>
              <a:rPr lang="fr-FR" sz="2400" dirty="0" smtClean="0"/>
              <a:t>touche 1 ou </a:t>
            </a:r>
            <a:r>
              <a:rPr lang="fr-FR" sz="2400" dirty="0"/>
              <a:t>juste le dernier message appuyez sur la </a:t>
            </a:r>
            <a:r>
              <a:rPr lang="fr-FR" sz="2400" dirty="0" smtClean="0"/>
              <a:t>touche 2.</a:t>
            </a:r>
          </a:p>
        </p:txBody>
      </p:sp>
    </p:spTree>
    <p:extLst>
      <p:ext uri="{BB962C8B-B14F-4D97-AF65-F5344CB8AC3E}">
        <p14:creationId xmlns:p14="http://schemas.microsoft.com/office/powerpoint/2010/main" val="4855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Coût et aides financières</a:t>
            </a:r>
            <a:endParaRPr lang="fr-FR" sz="4000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249271" y="731519"/>
            <a:ext cx="7812741" cy="570962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fr-FR" sz="2400" dirty="0" smtClean="0"/>
              <a:t> Montant global du voyage : </a:t>
            </a:r>
            <a:r>
              <a:rPr lang="pt-BR" sz="2400" dirty="0" smtClean="0"/>
              <a:t>411,82€.</a:t>
            </a:r>
          </a:p>
          <a:p>
            <a:pPr>
              <a:buFont typeface="Wingdings" charset="2"/>
              <a:buChar char="v"/>
            </a:pPr>
            <a:r>
              <a:rPr lang="pt-BR" sz="2400" dirty="0"/>
              <a:t> </a:t>
            </a:r>
            <a:r>
              <a:rPr lang="pt-BR" sz="2400" dirty="0" err="1" smtClean="0"/>
              <a:t>Aides</a:t>
            </a:r>
            <a:r>
              <a:rPr lang="pt-BR" sz="2400" dirty="0" smtClean="0"/>
              <a:t> </a:t>
            </a:r>
            <a:r>
              <a:rPr lang="pt-BR" sz="2400" dirty="0" err="1" smtClean="0"/>
              <a:t>financières</a:t>
            </a:r>
            <a:r>
              <a:rPr lang="pt-BR" sz="2400" dirty="0" smtClean="0"/>
              <a:t> </a:t>
            </a:r>
            <a:r>
              <a:rPr lang="pt-BR" sz="2400" dirty="0" err="1" smtClean="0"/>
              <a:t>reçues</a:t>
            </a:r>
            <a:r>
              <a:rPr lang="pt-BR" sz="2400" dirty="0" smtClean="0"/>
              <a:t> :</a:t>
            </a:r>
          </a:p>
          <a:p>
            <a:pPr lvl="1">
              <a:buFont typeface="Wingdings" charset="2"/>
              <a:buChar char="Ø"/>
            </a:pPr>
            <a:r>
              <a:rPr lang="pt-BR" sz="2200" dirty="0" smtClean="0"/>
              <a:t> Don de </a:t>
            </a:r>
            <a:r>
              <a:rPr lang="pt-BR" sz="2200" dirty="0" err="1" smtClean="0"/>
              <a:t>l’association</a:t>
            </a:r>
            <a:r>
              <a:rPr lang="pt-BR" sz="2200" dirty="0" smtClean="0"/>
              <a:t> </a:t>
            </a:r>
            <a:r>
              <a:rPr lang="pt-BR" sz="2200" dirty="0" err="1" smtClean="0"/>
              <a:t>des</a:t>
            </a:r>
            <a:r>
              <a:rPr lang="pt-BR" sz="2200" dirty="0" smtClean="0"/>
              <a:t> </a:t>
            </a:r>
            <a:r>
              <a:rPr lang="pt-BR" sz="2200" dirty="0" err="1" smtClean="0"/>
              <a:t>parents</a:t>
            </a:r>
            <a:r>
              <a:rPr lang="pt-BR" sz="2200" dirty="0" smtClean="0"/>
              <a:t> d’</a:t>
            </a:r>
            <a:r>
              <a:rPr lang="pt-BR" sz="2200" dirty="0" err="1" smtClean="0"/>
              <a:t>élèves</a:t>
            </a:r>
            <a:r>
              <a:rPr lang="pt-BR" sz="2200" dirty="0" smtClean="0"/>
              <a:t> : 726€ (</a:t>
            </a:r>
            <a:r>
              <a:rPr lang="pt-BR" sz="2200" dirty="0" err="1" smtClean="0"/>
              <a:t>soit</a:t>
            </a:r>
            <a:r>
              <a:rPr lang="pt-BR" sz="2200" dirty="0" smtClean="0"/>
              <a:t> 14€/</a:t>
            </a:r>
            <a:r>
              <a:rPr lang="pt-BR" sz="2200" dirty="0" err="1" smtClean="0"/>
              <a:t>élève</a:t>
            </a:r>
            <a:r>
              <a:rPr lang="pt-BR" sz="2200" dirty="0" smtClean="0"/>
              <a:t>)</a:t>
            </a:r>
          </a:p>
          <a:p>
            <a:pPr lvl="1">
              <a:buFont typeface="Wingdings" charset="2"/>
              <a:buChar char="Ø"/>
            </a:pPr>
            <a:r>
              <a:rPr lang="pt-BR" sz="2200" dirty="0"/>
              <a:t> </a:t>
            </a:r>
            <a:r>
              <a:rPr lang="pt-BR" sz="2200" dirty="0" smtClean="0"/>
              <a:t>Don </a:t>
            </a:r>
            <a:r>
              <a:rPr lang="pt-BR" sz="2200" dirty="0" err="1" smtClean="0"/>
              <a:t>du</a:t>
            </a:r>
            <a:r>
              <a:rPr lang="pt-BR" sz="2200" dirty="0" smtClean="0"/>
              <a:t> </a:t>
            </a:r>
            <a:r>
              <a:rPr lang="pt-BR" sz="2200" dirty="0" err="1" smtClean="0"/>
              <a:t>collège</a:t>
            </a:r>
            <a:r>
              <a:rPr lang="pt-BR" sz="2200" dirty="0" smtClean="0"/>
              <a:t> : 2400€ (</a:t>
            </a:r>
            <a:r>
              <a:rPr lang="pt-BR" sz="2200" dirty="0" err="1" smtClean="0"/>
              <a:t>soit</a:t>
            </a:r>
            <a:r>
              <a:rPr lang="pt-BR" sz="2200" dirty="0" smtClean="0"/>
              <a:t> 50€/</a:t>
            </a:r>
            <a:r>
              <a:rPr lang="pt-BR" sz="2200" dirty="0" err="1" smtClean="0"/>
              <a:t>élève</a:t>
            </a:r>
            <a:r>
              <a:rPr lang="pt-BR" sz="2200" dirty="0" smtClean="0"/>
              <a:t>)</a:t>
            </a:r>
          </a:p>
          <a:p>
            <a:pPr lvl="1">
              <a:buFont typeface="Wingdings" charset="2"/>
              <a:buChar char="Ø"/>
            </a:pPr>
            <a:r>
              <a:rPr lang="pt-BR" sz="2200" dirty="0"/>
              <a:t> </a:t>
            </a:r>
            <a:r>
              <a:rPr lang="pt-BR" sz="2200" dirty="0" err="1" smtClean="0"/>
              <a:t>Subvention</a:t>
            </a:r>
            <a:r>
              <a:rPr lang="pt-BR" sz="2200" dirty="0" smtClean="0"/>
              <a:t> de </a:t>
            </a:r>
            <a:r>
              <a:rPr lang="pt-BR" sz="2200" dirty="0" err="1" smtClean="0"/>
              <a:t>l’académie</a:t>
            </a:r>
            <a:r>
              <a:rPr lang="pt-BR" sz="2200" dirty="0" smtClean="0"/>
              <a:t> : 2000€ (</a:t>
            </a:r>
            <a:r>
              <a:rPr lang="pt-BR" sz="2200" dirty="0" err="1" smtClean="0"/>
              <a:t>soit</a:t>
            </a:r>
            <a:r>
              <a:rPr lang="pt-BR" sz="2200" dirty="0" smtClean="0"/>
              <a:t> 38€/ </a:t>
            </a:r>
            <a:r>
              <a:rPr lang="pt-BR" sz="2200" dirty="0" err="1" smtClean="0"/>
              <a:t>élève</a:t>
            </a:r>
            <a:r>
              <a:rPr lang="pt-BR" sz="2200" dirty="0" smtClean="0"/>
              <a:t>)</a:t>
            </a:r>
          </a:p>
          <a:p>
            <a:pPr lvl="1">
              <a:buFont typeface="Wingdings" charset="2"/>
              <a:buChar char="Ø"/>
            </a:pPr>
            <a:endParaRPr lang="pt-BR" sz="2200" dirty="0"/>
          </a:p>
          <a:p>
            <a:pPr>
              <a:buFont typeface="Wingdings" charset="2"/>
              <a:buChar char="v"/>
            </a:pPr>
            <a:r>
              <a:rPr lang="pt-BR" sz="2400" dirty="0"/>
              <a:t> </a:t>
            </a:r>
            <a:r>
              <a:rPr lang="pt-BR" sz="2400" dirty="0" smtClean="0"/>
              <a:t>Reste à charge : 307,25€</a:t>
            </a:r>
          </a:p>
          <a:p>
            <a:pPr lvl="1">
              <a:buFont typeface="Wingdings" charset="2"/>
              <a:buChar char="Ø"/>
            </a:pPr>
            <a:r>
              <a:rPr lang="pt-BR" sz="2200" dirty="0" smtClean="0"/>
              <a:t> 1er </a:t>
            </a:r>
            <a:r>
              <a:rPr lang="pt-BR" sz="2200" dirty="0" err="1" smtClean="0"/>
              <a:t>paiement</a:t>
            </a:r>
            <a:r>
              <a:rPr lang="pt-BR" sz="2200" dirty="0" smtClean="0"/>
              <a:t> : 138€ (</a:t>
            </a:r>
            <a:r>
              <a:rPr lang="pt-BR" sz="2200" dirty="0" err="1" smtClean="0"/>
              <a:t>encaissé</a:t>
            </a:r>
            <a:r>
              <a:rPr lang="pt-BR" sz="2200" dirty="0" smtClean="0"/>
              <a:t> </a:t>
            </a:r>
            <a:r>
              <a:rPr lang="pt-BR" sz="2200" dirty="0" err="1" smtClean="0"/>
              <a:t>en</a:t>
            </a:r>
            <a:r>
              <a:rPr lang="pt-BR" sz="2200" dirty="0" smtClean="0"/>
              <a:t> </a:t>
            </a:r>
            <a:r>
              <a:rPr lang="pt-BR" sz="2200" dirty="0" err="1" smtClean="0"/>
              <a:t>février</a:t>
            </a:r>
            <a:r>
              <a:rPr lang="pt-BR" sz="2200" dirty="0" smtClean="0"/>
              <a:t>)</a:t>
            </a:r>
          </a:p>
          <a:p>
            <a:pPr lvl="1">
              <a:buFont typeface="Wingdings" charset="2"/>
              <a:buChar char="Ø"/>
            </a:pPr>
            <a:r>
              <a:rPr lang="pt-BR" sz="2200" dirty="0"/>
              <a:t> </a:t>
            </a:r>
            <a:r>
              <a:rPr lang="pt-BR" sz="2200" dirty="0" smtClean="0"/>
              <a:t>2ème </a:t>
            </a:r>
            <a:r>
              <a:rPr lang="pt-BR" sz="2200" dirty="0" err="1" smtClean="0"/>
              <a:t>paiement</a:t>
            </a:r>
            <a:r>
              <a:rPr lang="pt-BR" sz="2200" dirty="0" smtClean="0"/>
              <a:t> : 169,25€ (</a:t>
            </a:r>
            <a:r>
              <a:rPr lang="pt-BR" sz="2200" dirty="0" err="1" smtClean="0"/>
              <a:t>encaissé</a:t>
            </a:r>
            <a:r>
              <a:rPr lang="pt-BR" sz="2200" dirty="0" smtClean="0"/>
              <a:t> </a:t>
            </a:r>
            <a:r>
              <a:rPr lang="pt-BR" sz="2200" dirty="0" err="1" smtClean="0"/>
              <a:t>en</a:t>
            </a:r>
            <a:r>
              <a:rPr lang="pt-BR" sz="2200" dirty="0" smtClean="0"/>
              <a:t> </a:t>
            </a:r>
            <a:r>
              <a:rPr lang="pt-BR" sz="2200" dirty="0" err="1" smtClean="0"/>
              <a:t>mars</a:t>
            </a:r>
            <a:r>
              <a:rPr lang="pt-BR" sz="2200" dirty="0" smtClean="0"/>
              <a:t>)</a:t>
            </a:r>
          </a:p>
          <a:p>
            <a:pPr lvl="1">
              <a:buFont typeface="Wingdings" charset="2"/>
              <a:buChar char="Ø"/>
            </a:pPr>
            <a:endParaRPr lang="pt-BR" sz="2200" dirty="0"/>
          </a:p>
          <a:p>
            <a:pPr>
              <a:buFont typeface="Wingdings" charset="2"/>
              <a:buChar char="v"/>
            </a:pPr>
            <a:r>
              <a:rPr lang="pt-BR" sz="2400" dirty="0" smtClean="0"/>
              <a:t> </a:t>
            </a:r>
            <a:r>
              <a:rPr lang="pt-BR" sz="2400" dirty="0" err="1" smtClean="0"/>
              <a:t>Aide</a:t>
            </a:r>
            <a:r>
              <a:rPr lang="pt-BR" sz="2400" dirty="0" smtClean="0"/>
              <a:t> </a:t>
            </a:r>
            <a:r>
              <a:rPr lang="pt-BR" sz="2400" dirty="0" err="1" smtClean="0"/>
              <a:t>du</a:t>
            </a:r>
            <a:r>
              <a:rPr lang="pt-BR" sz="2400" dirty="0" smtClean="0"/>
              <a:t> </a:t>
            </a:r>
            <a:r>
              <a:rPr lang="pt-BR" sz="2400" dirty="0" err="1" smtClean="0"/>
              <a:t>fonds</a:t>
            </a:r>
            <a:r>
              <a:rPr lang="pt-BR" sz="2400" dirty="0" smtClean="0"/>
              <a:t> social </a:t>
            </a:r>
            <a:r>
              <a:rPr lang="pt-BR" sz="2400" dirty="0" err="1" smtClean="0"/>
              <a:t>du</a:t>
            </a:r>
            <a:r>
              <a:rPr lang="pt-BR" sz="2400" dirty="0" smtClean="0"/>
              <a:t> </a:t>
            </a:r>
            <a:r>
              <a:rPr lang="pt-BR" sz="2400" dirty="0" err="1" smtClean="0"/>
              <a:t>collège</a:t>
            </a:r>
            <a:r>
              <a:rPr lang="pt-BR" sz="2400" dirty="0" smtClean="0"/>
              <a:t> </a:t>
            </a:r>
            <a:r>
              <a:rPr lang="pt-BR" sz="2400" dirty="0" err="1" smtClean="0"/>
              <a:t>attribuée</a:t>
            </a:r>
            <a:r>
              <a:rPr lang="pt-BR" sz="2400" dirty="0" smtClean="0"/>
              <a:t> à </a:t>
            </a:r>
            <a:r>
              <a:rPr lang="pt-BR" sz="2400" dirty="0" err="1" smtClean="0"/>
              <a:t>plusieurs</a:t>
            </a:r>
            <a:r>
              <a:rPr lang="pt-BR" sz="2400" dirty="0" smtClean="0"/>
              <a:t> </a:t>
            </a:r>
            <a:r>
              <a:rPr lang="pt-BR" sz="2400" dirty="0" err="1" smtClean="0"/>
              <a:t>familles</a:t>
            </a:r>
            <a:r>
              <a:rPr lang="pt-BR" sz="2400" dirty="0"/>
              <a:t> </a:t>
            </a:r>
            <a:r>
              <a:rPr lang="pt-BR" sz="2400" dirty="0" smtClean="0"/>
              <a:t>&gt; </a:t>
            </a:r>
            <a:r>
              <a:rPr lang="pt-BR" sz="2400" dirty="0" err="1" smtClean="0"/>
              <a:t>cf</a:t>
            </a:r>
            <a:r>
              <a:rPr lang="pt-BR" sz="2400" smtClean="0"/>
              <a:t> enveloppe</a:t>
            </a:r>
            <a:r>
              <a:rPr lang="pt-BR" sz="2400" dirty="0" smtClean="0"/>
              <a:t> </a:t>
            </a:r>
            <a:r>
              <a:rPr lang="pt-BR" sz="2400" dirty="0" err="1" smtClean="0"/>
              <a:t>nominative</a:t>
            </a:r>
            <a:r>
              <a:rPr lang="pt-BR" sz="2400" dirty="0" smtClean="0"/>
              <a:t>.</a:t>
            </a:r>
            <a:endParaRPr lang="pt-BR" sz="2400" dirty="0" smtClean="0"/>
          </a:p>
          <a:p>
            <a:pPr lvl="1">
              <a:buFont typeface="Wingdings" charset="2"/>
              <a:buChar char="Ø"/>
            </a:pPr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val="134446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594359"/>
            <a:ext cx="3523129" cy="22860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Formalités administratives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1694" y="0"/>
            <a:ext cx="7879977" cy="6212541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r-FR" sz="3200" u="sng" dirty="0" smtClean="0"/>
              <a:t>Documents à compléter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fr-FR" sz="3200" u="sng" dirty="0" smtClean="0"/>
          </a:p>
          <a:p>
            <a:pPr lvl="1">
              <a:lnSpc>
                <a:spcPct val="150000"/>
              </a:lnSpc>
              <a:buFont typeface="Wingdings" charset="2"/>
              <a:buChar char="v"/>
            </a:pPr>
            <a:r>
              <a:rPr lang="fr-FR" sz="2400" dirty="0" smtClean="0"/>
              <a:t> Autorisation de sortie du territoire.</a:t>
            </a:r>
          </a:p>
          <a:p>
            <a:pPr lvl="1">
              <a:lnSpc>
                <a:spcPct val="150000"/>
              </a:lnSpc>
              <a:buFont typeface="Wingdings" charset="2"/>
              <a:buChar char="v"/>
            </a:pPr>
            <a:r>
              <a:rPr lang="fr-FR" sz="2400" dirty="0"/>
              <a:t> </a:t>
            </a:r>
            <a:r>
              <a:rPr lang="fr-FR" sz="2400" dirty="0" smtClean="0"/>
              <a:t>Photocopie de la pièce d’identité du signataire de l’autorisation de sortie.</a:t>
            </a:r>
          </a:p>
          <a:p>
            <a:pPr lvl="1">
              <a:lnSpc>
                <a:spcPct val="150000"/>
              </a:lnSpc>
              <a:buFont typeface="Wingdings" charset="2"/>
              <a:buChar char="v"/>
            </a:pPr>
            <a:r>
              <a:rPr lang="fr-FR" sz="2400" dirty="0"/>
              <a:t> </a:t>
            </a:r>
            <a:r>
              <a:rPr lang="fr-FR" sz="2400" dirty="0" smtClean="0"/>
              <a:t>Décharge médicale.</a:t>
            </a:r>
          </a:p>
        </p:txBody>
      </p:sp>
    </p:spTree>
    <p:extLst>
      <p:ext uri="{BB962C8B-B14F-4D97-AF65-F5344CB8AC3E}">
        <p14:creationId xmlns:p14="http://schemas.microsoft.com/office/powerpoint/2010/main" val="40074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594359"/>
            <a:ext cx="3523129" cy="22860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Formalités administratives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1694" y="594359"/>
            <a:ext cx="7879977" cy="6021594"/>
          </a:xfrm>
        </p:spPr>
        <p:txBody>
          <a:bodyPr>
            <a:noAutofit/>
          </a:bodyPr>
          <a:lstStyle/>
          <a:p>
            <a:pPr marL="201168" lvl="1" indent="0" algn="ctr">
              <a:lnSpc>
                <a:spcPct val="150000"/>
              </a:lnSpc>
              <a:buNone/>
            </a:pPr>
            <a:r>
              <a:rPr lang="fr-FR" sz="3200" u="sng" dirty="0" smtClean="0"/>
              <a:t>Documents à transmettre la semaine avant le départ</a:t>
            </a:r>
          </a:p>
          <a:p>
            <a:pPr marL="201168" lvl="1" indent="0" algn="ctr">
              <a:lnSpc>
                <a:spcPct val="150000"/>
              </a:lnSpc>
              <a:buNone/>
            </a:pPr>
            <a:endParaRPr lang="fr-FR" sz="3200" u="sng" dirty="0" smtClean="0"/>
          </a:p>
          <a:p>
            <a:pPr lvl="2">
              <a:lnSpc>
                <a:spcPct val="150000"/>
              </a:lnSpc>
              <a:buFont typeface="Wingdings" charset="2"/>
              <a:buChar char="q"/>
            </a:pPr>
            <a:r>
              <a:rPr lang="fr-FR" sz="2400" dirty="0"/>
              <a:t> </a:t>
            </a:r>
            <a:r>
              <a:rPr lang="fr-FR" sz="2400" dirty="0" smtClean="0"/>
              <a:t>original du passeport </a:t>
            </a:r>
          </a:p>
          <a:p>
            <a:pPr lvl="2">
              <a:lnSpc>
                <a:spcPct val="150000"/>
              </a:lnSpc>
              <a:buFont typeface="Wingdings" charset="2"/>
              <a:buChar char="q"/>
            </a:pPr>
            <a:r>
              <a:rPr lang="fr-FR" sz="2400" dirty="0"/>
              <a:t> </a:t>
            </a:r>
            <a:r>
              <a:rPr lang="fr-FR" sz="2400" dirty="0" smtClean="0"/>
              <a:t>original de la carte européenne d’assurance maladie</a:t>
            </a:r>
          </a:p>
          <a:p>
            <a:pPr lvl="2">
              <a:lnSpc>
                <a:spcPct val="150000"/>
              </a:lnSpc>
              <a:buFont typeface="Wingdings" charset="2"/>
              <a:buChar char="q"/>
            </a:pPr>
            <a:r>
              <a:rPr lang="fr-FR" sz="2400" dirty="0"/>
              <a:t> </a:t>
            </a:r>
            <a:r>
              <a:rPr lang="fr-FR" sz="2400" dirty="0" smtClean="0"/>
              <a:t>original du DCEM ou du TIR pour les élèves non ressortissants de l’Union Européenne</a:t>
            </a:r>
          </a:p>
        </p:txBody>
      </p:sp>
    </p:spTree>
    <p:extLst>
      <p:ext uri="{BB962C8B-B14F-4D97-AF65-F5344CB8AC3E}">
        <p14:creationId xmlns:p14="http://schemas.microsoft.com/office/powerpoint/2010/main" val="15565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Informations générales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Font typeface="Wingdings" charset="2"/>
              <a:buChar char="v"/>
            </a:pPr>
            <a:r>
              <a:rPr lang="fr-FR" sz="2400" dirty="0" smtClean="0"/>
              <a:t> </a:t>
            </a:r>
            <a:r>
              <a:rPr lang="fr-FR" sz="2400" u="sng" dirty="0" smtClean="0"/>
              <a:t>Dates</a:t>
            </a:r>
            <a:r>
              <a:rPr lang="fr-FR" sz="2400" dirty="0" smtClean="0"/>
              <a:t> : du 22 au 25 mars 2020</a:t>
            </a:r>
          </a:p>
          <a:p>
            <a:pPr>
              <a:buFont typeface="Wingdings" charset="2"/>
              <a:buChar char="v"/>
            </a:pPr>
            <a:r>
              <a:rPr lang="fr-FR" sz="2400" dirty="0"/>
              <a:t> </a:t>
            </a:r>
            <a:r>
              <a:rPr lang="fr-FR" sz="2400" u="sng" dirty="0" smtClean="0"/>
              <a:t>Effectifs</a:t>
            </a:r>
            <a:r>
              <a:rPr lang="fr-FR" sz="2400" dirty="0" smtClean="0"/>
              <a:t> : 48 élèves</a:t>
            </a:r>
          </a:p>
          <a:p>
            <a:pPr>
              <a:buFont typeface="Wingdings" charset="2"/>
              <a:buChar char="v"/>
            </a:pPr>
            <a:r>
              <a:rPr lang="fr-FR" sz="2400" dirty="0"/>
              <a:t> </a:t>
            </a:r>
            <a:r>
              <a:rPr lang="fr-FR" sz="2400" u="sng" dirty="0" smtClean="0"/>
              <a:t>Accompagnateurs</a:t>
            </a:r>
            <a:r>
              <a:rPr lang="fr-FR" sz="2400" dirty="0" smtClean="0"/>
              <a:t> : 5 adultes</a:t>
            </a:r>
          </a:p>
          <a:p>
            <a:pPr>
              <a:buFont typeface="Wingdings" charset="2"/>
              <a:buChar char="v"/>
            </a:pPr>
            <a:r>
              <a:rPr lang="fr-FR" sz="2400" dirty="0"/>
              <a:t> </a:t>
            </a:r>
            <a:r>
              <a:rPr lang="fr-FR" sz="2400" u="sng" dirty="0" smtClean="0"/>
              <a:t>Organisme partenaire </a:t>
            </a:r>
            <a:r>
              <a:rPr lang="fr-FR" sz="2400" dirty="0" smtClean="0"/>
              <a:t>: VEFE</a:t>
            </a:r>
          </a:p>
          <a:p>
            <a:pPr>
              <a:buFont typeface="Wingdings" charset="2"/>
              <a:buChar char="v"/>
            </a:pPr>
            <a:r>
              <a:rPr lang="fr-FR" sz="2400" dirty="0"/>
              <a:t> </a:t>
            </a:r>
            <a:r>
              <a:rPr lang="fr-FR" sz="2400" u="sng" dirty="0" smtClean="0"/>
              <a:t>Lieux</a:t>
            </a:r>
            <a:r>
              <a:rPr lang="fr-FR" sz="2400" dirty="0" smtClean="0"/>
              <a:t> : Dublin et Belfast</a:t>
            </a:r>
          </a:p>
        </p:txBody>
      </p:sp>
      <p:pic>
        <p:nvPicPr>
          <p:cNvPr id="2050" name="Picture 2" descr="ésultat de recherche d'images pour &quot;irlande carte dublin et belfas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157" y="3290483"/>
            <a:ext cx="2564861" cy="326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Apports pédagogiques</a:t>
            </a:r>
            <a:endParaRPr lang="fr-FR" sz="4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800600" y="594359"/>
            <a:ext cx="6492240" cy="5257800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v"/>
            </a:pPr>
            <a:r>
              <a:rPr lang="fr-FR" sz="2400" dirty="0" smtClean="0"/>
              <a:t> Objectifs culturels et historiques :</a:t>
            </a:r>
          </a:p>
          <a:p>
            <a:pPr lvl="1">
              <a:buFont typeface="Wingdings" charset="2"/>
              <a:buChar char="Ø"/>
            </a:pPr>
            <a:r>
              <a:rPr lang="fr-FR" sz="2400" dirty="0" smtClean="0"/>
              <a:t> Le conflit nord-irlandais.</a:t>
            </a:r>
          </a:p>
          <a:p>
            <a:pPr lvl="1">
              <a:buFont typeface="Wingdings" charset="2"/>
              <a:buChar char="Ø"/>
            </a:pPr>
            <a:r>
              <a:rPr lang="fr-FR" sz="2400" dirty="0" smtClean="0"/>
              <a:t> Les sports gaéliques.</a:t>
            </a:r>
          </a:p>
          <a:p>
            <a:pPr lvl="1">
              <a:buFont typeface="Wingdings" charset="2"/>
              <a:buChar char="Ø"/>
            </a:pPr>
            <a:r>
              <a:rPr lang="fr-FR" sz="2400" dirty="0" smtClean="0"/>
              <a:t> La diaspora irlandaise.</a:t>
            </a:r>
          </a:p>
          <a:p>
            <a:pPr lvl="1">
              <a:buFont typeface="Wingdings" charset="2"/>
              <a:buChar char="Ø"/>
            </a:pPr>
            <a:endParaRPr lang="fr-FR" sz="2400" dirty="0"/>
          </a:p>
          <a:p>
            <a:pPr>
              <a:buFont typeface="Wingdings" charset="2"/>
              <a:buChar char="v"/>
            </a:pPr>
            <a:r>
              <a:rPr lang="fr-FR" sz="2400" dirty="0" smtClean="0"/>
              <a:t> Objectifs communicationnels et linguistiques.</a:t>
            </a:r>
          </a:p>
          <a:p>
            <a:pPr>
              <a:buFont typeface="Wingdings" charset="2"/>
              <a:buChar char="v"/>
            </a:pPr>
            <a:r>
              <a:rPr lang="fr-FR" sz="2400" dirty="0"/>
              <a:t> </a:t>
            </a:r>
            <a:r>
              <a:rPr lang="fr-FR" sz="2400" dirty="0" smtClean="0"/>
              <a:t>Objectifs phonologiques : familiarisation avec l’accent irlandais.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273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Présentation du programme</a:t>
            </a:r>
            <a:endParaRPr lang="fr-FR" sz="4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Dimanche 22 mars </a:t>
            </a:r>
            <a:endParaRPr lang="fr-FR" sz="18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434764"/>
              </p:ext>
            </p:extLst>
          </p:nvPr>
        </p:nvGraphicFramePr>
        <p:xfrm>
          <a:off x="4469474" y="342459"/>
          <a:ext cx="7258699" cy="3129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224"/>
                <a:gridCol w="6298475"/>
              </a:tblGrid>
              <a:tr h="474183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Organisation du départ</a:t>
                      </a:r>
                      <a:endParaRPr lang="fr-FR" sz="2400" dirty="0"/>
                    </a:p>
                  </a:txBody>
                  <a:tcPr/>
                </a:tc>
              </a:tr>
              <a:tr h="85353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6h30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Départ du collège de </a:t>
                      </a:r>
                      <a:r>
                        <a:rPr lang="fr-FR" sz="2400" dirty="0" err="1" smtClean="0"/>
                        <a:t>Gassicourt</a:t>
                      </a:r>
                      <a:r>
                        <a:rPr lang="fr-FR" sz="2400" dirty="0" smtClean="0"/>
                        <a:t> en car direction l’aéroport d’Orly.</a:t>
                      </a:r>
                    </a:p>
                  </a:txBody>
                  <a:tcPr/>
                </a:tc>
              </a:tr>
              <a:tr h="474183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8h30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Présentation</a:t>
                      </a:r>
                      <a:r>
                        <a:rPr lang="fr-FR" sz="2400" baseline="0" dirty="0" smtClean="0"/>
                        <a:t> à l’aéroport d’Orly.</a:t>
                      </a:r>
                      <a:endParaRPr lang="fr-FR" sz="2400" dirty="0"/>
                    </a:p>
                  </a:txBody>
                  <a:tcPr/>
                </a:tc>
              </a:tr>
              <a:tr h="85353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11h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Vol à destination de Dublin.</a:t>
                      </a:r>
                    </a:p>
                    <a:p>
                      <a:r>
                        <a:rPr lang="fr-FR" sz="2400" dirty="0" smtClean="0"/>
                        <a:t>(compagnie aérienne partenaire : </a:t>
                      </a:r>
                      <a:r>
                        <a:rPr lang="fr-FR" sz="2400" dirty="0" err="1" smtClean="0"/>
                        <a:t>Transavia</a:t>
                      </a:r>
                      <a:r>
                        <a:rPr lang="fr-FR" sz="2400" dirty="0" smtClean="0"/>
                        <a:t>)</a:t>
                      </a:r>
                      <a:endParaRPr lang="fr-FR" sz="2400" dirty="0"/>
                    </a:p>
                  </a:txBody>
                  <a:tcPr/>
                </a:tc>
              </a:tr>
              <a:tr h="474183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12h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Arrivée à Dublin où un car nous attend.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ésultat de recherche d'images pour &quot;avion paris dubli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44" y="3846684"/>
            <a:ext cx="4415897" cy="275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469474" y="3486340"/>
            <a:ext cx="7043529" cy="374616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 smtClean="0"/>
              <a:t>Décalage horaire : -1h par rapport à la France</a:t>
            </a:r>
          </a:p>
        </p:txBody>
      </p:sp>
    </p:spTree>
    <p:extLst>
      <p:ext uri="{BB962C8B-B14F-4D97-AF65-F5344CB8AC3E}">
        <p14:creationId xmlns:p14="http://schemas.microsoft.com/office/powerpoint/2010/main" val="123309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Présentation du programme</a:t>
            </a:r>
            <a:endParaRPr lang="fr-FR" sz="4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Dimanche 22 mars </a:t>
            </a:r>
            <a:endParaRPr lang="fr-FR" sz="18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800599" y="731520"/>
            <a:ext cx="7043529" cy="2475506"/>
          </a:xfrm>
        </p:spPr>
        <p:txBody>
          <a:bodyPr anchor="t">
            <a:normAutofit/>
          </a:bodyPr>
          <a:lstStyle/>
          <a:p>
            <a:pPr>
              <a:buFont typeface="Wingdings" charset="2"/>
              <a:buChar char="v"/>
            </a:pPr>
            <a:r>
              <a:rPr lang="fr-FR" sz="2400" dirty="0" smtClean="0"/>
              <a:t> Pique-nique à Dublin (</a:t>
            </a:r>
            <a:r>
              <a:rPr lang="fr-FR" sz="2400" b="1" dirty="0" smtClean="0"/>
              <a:t>à prévoir par les élèves</a:t>
            </a:r>
            <a:r>
              <a:rPr lang="fr-FR" sz="2400" dirty="0" smtClean="0"/>
              <a:t>).</a:t>
            </a:r>
          </a:p>
          <a:p>
            <a:pPr>
              <a:buFont typeface="Wingdings" charset="2"/>
              <a:buChar char="v"/>
            </a:pPr>
            <a:r>
              <a:rPr lang="fr-FR" sz="2400" dirty="0" smtClean="0"/>
              <a:t> Découverte de la ville.</a:t>
            </a:r>
          </a:p>
          <a:p>
            <a:pPr>
              <a:buFont typeface="Wingdings" charset="2"/>
              <a:buChar char="v"/>
            </a:pPr>
            <a:r>
              <a:rPr lang="fr-FR" sz="2400" dirty="0" smtClean="0"/>
              <a:t> Initiation aux football gaélique, sport emblématique de l’Irlande : découverte des règles et mise en pratique.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&gt; Prévoir des </a:t>
            </a:r>
            <a:r>
              <a:rPr lang="fr-FR" sz="2400" b="1" dirty="0" smtClean="0"/>
              <a:t>baskets</a:t>
            </a:r>
            <a:r>
              <a:rPr lang="fr-FR" sz="2400" dirty="0" smtClean="0"/>
              <a:t> et une </a:t>
            </a:r>
            <a:r>
              <a:rPr lang="fr-FR" sz="2400" b="1" dirty="0" smtClean="0"/>
              <a:t>tenue confortable</a:t>
            </a:r>
            <a:r>
              <a:rPr lang="fr-FR" sz="2400" dirty="0" smtClean="0"/>
              <a:t>.</a:t>
            </a:r>
          </a:p>
        </p:txBody>
      </p:sp>
      <p:pic>
        <p:nvPicPr>
          <p:cNvPr id="4098" name="Picture 2" descr="ésultat de recherche d'images pour &quot;football gaélique gif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066" y="3778688"/>
            <a:ext cx="3419062" cy="193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ésultat de recherche d'images pour &quot;football gaélique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7"/>
          <a:stretch/>
        </p:blipFill>
        <p:spPr bwMode="auto">
          <a:xfrm>
            <a:off x="4800599" y="3778688"/>
            <a:ext cx="3192334" cy="193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1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Présentation du programme</a:t>
            </a:r>
            <a:endParaRPr lang="fr-FR" sz="4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Lundi 23 mars </a:t>
            </a:r>
            <a:endParaRPr lang="fr-FR" sz="18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952998" y="4210623"/>
            <a:ext cx="7043529" cy="1256306"/>
          </a:xfrm>
        </p:spPr>
        <p:txBody>
          <a:bodyPr anchor="t">
            <a:normAutofit/>
          </a:bodyPr>
          <a:lstStyle/>
          <a:p>
            <a:pPr>
              <a:buFont typeface="Wingdings" charset="2"/>
              <a:buChar char="v"/>
            </a:pPr>
            <a:r>
              <a:rPr lang="fr-FR" sz="2400" dirty="0" smtClean="0"/>
              <a:t> Visite du musée Titanic Belfast </a:t>
            </a:r>
            <a:r>
              <a:rPr lang="fr-FR" sz="2400" dirty="0" err="1" smtClean="0"/>
              <a:t>Experience</a:t>
            </a:r>
            <a:r>
              <a:rPr lang="fr-FR" sz="2400" dirty="0" smtClean="0"/>
              <a:t>. </a:t>
            </a:r>
          </a:p>
          <a:p>
            <a:pPr>
              <a:buFont typeface="Wingdings" charset="2"/>
              <a:buChar char="v"/>
            </a:pPr>
            <a:r>
              <a:rPr lang="fr-FR" sz="2400" dirty="0"/>
              <a:t> </a:t>
            </a:r>
            <a:r>
              <a:rPr lang="fr-FR" sz="2400" dirty="0" smtClean="0"/>
              <a:t>Temps libre à Belfast.</a:t>
            </a:r>
          </a:p>
        </p:txBody>
      </p:sp>
      <p:pic>
        <p:nvPicPr>
          <p:cNvPr id="5122" name="Picture 2" descr="ésultat de recherche d'images pour &quot;murals belfast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2" b="7038"/>
          <a:stretch/>
        </p:blipFill>
        <p:spPr bwMode="auto">
          <a:xfrm>
            <a:off x="5635486" y="2224702"/>
            <a:ext cx="5204792" cy="167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4952999" y="883920"/>
            <a:ext cx="7043529" cy="2475506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fr-FR" sz="2400" dirty="0" smtClean="0"/>
              <a:t> Route en direction de Belfast en car.</a:t>
            </a:r>
          </a:p>
          <a:p>
            <a:pPr>
              <a:buFont typeface="Wingdings" charset="2"/>
              <a:buChar char="v"/>
            </a:pPr>
            <a:r>
              <a:rPr lang="fr-FR" sz="2400" dirty="0" smtClean="0"/>
              <a:t> Visite guidée de Belfast en car en français, avec découverte des fresques murales.</a:t>
            </a:r>
          </a:p>
        </p:txBody>
      </p:sp>
      <p:pic>
        <p:nvPicPr>
          <p:cNvPr id="5124" name="Picture 4" descr="ésultat de recherche d'images pour &quot;titanic belfast experienc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084" y="4700208"/>
            <a:ext cx="2617308" cy="174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58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Présentation du programme</a:t>
            </a:r>
            <a:endParaRPr lang="fr-FR" sz="4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Mardi 24 mars </a:t>
            </a:r>
            <a:endParaRPr lang="fr-FR" sz="18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952999" y="261068"/>
            <a:ext cx="7043529" cy="1395454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fr-FR" sz="2400" dirty="0" smtClean="0"/>
              <a:t> Visite du musée de Free Derry.</a:t>
            </a:r>
          </a:p>
          <a:p>
            <a:pPr>
              <a:buFont typeface="Wingdings" charset="2"/>
              <a:buChar char="v"/>
            </a:pPr>
            <a:r>
              <a:rPr lang="fr-FR" sz="2400" dirty="0"/>
              <a:t> </a:t>
            </a:r>
            <a:r>
              <a:rPr lang="fr-FR" sz="2400" dirty="0" smtClean="0"/>
              <a:t>Découverte de la ville de Derry et du quartier du </a:t>
            </a:r>
            <a:r>
              <a:rPr lang="fr-FR" sz="2400" dirty="0" err="1" smtClean="0"/>
              <a:t>Bogside</a:t>
            </a:r>
            <a:r>
              <a:rPr lang="fr-FR" sz="2400" dirty="0" smtClean="0"/>
              <a:t>, lieu important du conflit nord-irlandais.</a:t>
            </a:r>
          </a:p>
        </p:txBody>
      </p:sp>
      <p:pic>
        <p:nvPicPr>
          <p:cNvPr id="6146" name="Picture 2" descr="ésultat de recherche d'images pour &quot;derr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737" y="1779677"/>
            <a:ext cx="1915847" cy="191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ésultat de recherche d'images pour &quot;derry bogside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9"/>
          <a:stretch/>
        </p:blipFill>
        <p:spPr bwMode="auto">
          <a:xfrm>
            <a:off x="5136880" y="1779677"/>
            <a:ext cx="2892288" cy="191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4952999" y="3996675"/>
            <a:ext cx="7043529" cy="1395454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fr-FR" sz="2400" dirty="0" smtClean="0"/>
              <a:t> Promenade à la Chaussée des Géants.</a:t>
            </a:r>
          </a:p>
        </p:txBody>
      </p:sp>
      <p:pic>
        <p:nvPicPr>
          <p:cNvPr id="6152" name="Picture 8" descr="ésultat de recherche d'images pour &quot;chaussée des géants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10"/>
          <a:stretch/>
        </p:blipFill>
        <p:spPr bwMode="auto">
          <a:xfrm>
            <a:off x="5136880" y="4483557"/>
            <a:ext cx="5817704" cy="21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5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Présentation du programme</a:t>
            </a:r>
            <a:endParaRPr lang="fr-FR" sz="4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Mercredi 25 mars </a:t>
            </a:r>
            <a:endParaRPr lang="fr-FR" sz="18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953000" y="261068"/>
            <a:ext cx="7026966" cy="367482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fr-FR" sz="2400" dirty="0" smtClean="0"/>
              <a:t> Route en car direction Dublin.</a:t>
            </a:r>
          </a:p>
          <a:p>
            <a:pPr>
              <a:buFont typeface="Wingdings" charset="2"/>
              <a:buChar char="v"/>
            </a:pPr>
            <a:r>
              <a:rPr lang="fr-FR" sz="2400" dirty="0"/>
              <a:t> </a:t>
            </a:r>
            <a:r>
              <a:rPr lang="fr-FR" sz="2400" dirty="0" smtClean="0"/>
              <a:t>Visite du musée de la diaspora irlandaise (EPIC) retraçant l’histoire de l’émigration des irlandais.</a:t>
            </a:r>
          </a:p>
          <a:p>
            <a:pPr>
              <a:buFont typeface="Wingdings" charset="2"/>
              <a:buChar char="v"/>
            </a:pPr>
            <a:r>
              <a:rPr lang="fr-FR" sz="2400" dirty="0"/>
              <a:t> </a:t>
            </a:r>
            <a:r>
              <a:rPr lang="fr-FR" sz="2400" dirty="0" smtClean="0"/>
              <a:t>Retour en France.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239167"/>
              </p:ext>
            </p:extLst>
          </p:nvPr>
        </p:nvGraphicFramePr>
        <p:xfrm>
          <a:off x="4522483" y="2489311"/>
          <a:ext cx="7258700" cy="3593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224"/>
                <a:gridCol w="6298476"/>
              </a:tblGrid>
              <a:tr h="522869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Organisation du retour</a:t>
                      </a:r>
                      <a:endParaRPr lang="fr-FR" sz="2400" dirty="0"/>
                    </a:p>
                  </a:txBody>
                  <a:tcPr/>
                </a:tc>
              </a:tr>
              <a:tr h="560794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15h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Départ en car vers l’aéroport</a:t>
                      </a:r>
                      <a:r>
                        <a:rPr lang="fr-FR" sz="2400" baseline="0" dirty="0" smtClean="0"/>
                        <a:t> de Dublin.</a:t>
                      </a:r>
                      <a:endParaRPr lang="fr-FR" sz="2400" dirty="0" smtClean="0"/>
                    </a:p>
                  </a:txBody>
                  <a:tcPr/>
                </a:tc>
              </a:tr>
              <a:tr h="522869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17h30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Présentation</a:t>
                      </a:r>
                      <a:r>
                        <a:rPr lang="fr-FR" sz="2400" baseline="0" dirty="0" smtClean="0"/>
                        <a:t> à l’aéroport de Dublin.</a:t>
                      </a:r>
                      <a:endParaRPr lang="fr-FR" sz="2400" dirty="0"/>
                    </a:p>
                  </a:txBody>
                  <a:tcPr/>
                </a:tc>
              </a:tr>
              <a:tr h="941166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19h50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Vol à destination de Paris.</a:t>
                      </a:r>
                    </a:p>
                    <a:p>
                      <a:r>
                        <a:rPr lang="fr-FR" sz="2400" dirty="0" smtClean="0"/>
                        <a:t>(compagnie aérienne partenaire : </a:t>
                      </a:r>
                      <a:r>
                        <a:rPr lang="fr-FR" sz="2400" dirty="0" err="1" smtClean="0"/>
                        <a:t>Transavia</a:t>
                      </a:r>
                      <a:r>
                        <a:rPr lang="fr-FR" sz="2400" dirty="0" smtClean="0"/>
                        <a:t>)</a:t>
                      </a:r>
                      <a:endParaRPr lang="fr-FR" sz="2400" dirty="0"/>
                    </a:p>
                  </a:txBody>
                  <a:tcPr/>
                </a:tc>
              </a:tr>
              <a:tr h="522869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22h45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Arrivée à l’aéroport</a:t>
                      </a:r>
                      <a:r>
                        <a:rPr lang="fr-FR" sz="2400" baseline="0" dirty="0" smtClean="0"/>
                        <a:t> d’Orly.</a:t>
                      </a:r>
                      <a:endParaRPr lang="fr-FR" sz="2400" dirty="0"/>
                    </a:p>
                  </a:txBody>
                  <a:tcPr/>
                </a:tc>
              </a:tr>
              <a:tr h="522869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0h45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Retour au collège en car.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1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Hébergement et repas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91151" y="760802"/>
            <a:ext cx="4326036" cy="4770537"/>
          </a:xfrm>
        </p:spPr>
        <p:txBody>
          <a:bodyPr>
            <a:noAutofit/>
          </a:bodyPr>
          <a:lstStyle/>
          <a:p>
            <a:pPr>
              <a:lnSpc>
                <a:spcPts val="2880"/>
              </a:lnSpc>
              <a:buFont typeface="Wingdings" charset="2"/>
              <a:buChar char="v"/>
            </a:pPr>
            <a:r>
              <a:rPr lang="fr-FR" sz="2400" dirty="0" smtClean="0"/>
              <a:t> Séjour en familles d’accueil à Monaghan.</a:t>
            </a:r>
          </a:p>
          <a:p>
            <a:pPr>
              <a:lnSpc>
                <a:spcPts val="2880"/>
              </a:lnSpc>
              <a:buFont typeface="Wingdings" charset="2"/>
              <a:buChar char="v"/>
            </a:pPr>
            <a:r>
              <a:rPr lang="fr-FR" sz="2400" dirty="0" smtClean="0"/>
              <a:t> </a:t>
            </a:r>
            <a:r>
              <a:rPr lang="fr-FR" sz="2400" dirty="0"/>
              <a:t>D</a:t>
            </a:r>
            <a:r>
              <a:rPr lang="fr-FR" sz="2400" dirty="0" smtClean="0"/>
              <a:t>e 2 à 4 élèves par famille.</a:t>
            </a:r>
          </a:p>
          <a:p>
            <a:pPr>
              <a:lnSpc>
                <a:spcPts val="2880"/>
              </a:lnSpc>
              <a:buFont typeface="Wingdings" charset="2"/>
              <a:buChar char="v"/>
            </a:pPr>
            <a:r>
              <a:rPr lang="fr-FR" sz="2400" dirty="0"/>
              <a:t> </a:t>
            </a:r>
            <a:r>
              <a:rPr lang="fr-FR" sz="2400" dirty="0" smtClean="0"/>
              <a:t>Repas du soir pris dans les familles d’accueil. </a:t>
            </a:r>
          </a:p>
          <a:p>
            <a:pPr>
              <a:lnSpc>
                <a:spcPts val="2880"/>
              </a:lnSpc>
              <a:buFont typeface="Wingdings" charset="2"/>
              <a:buChar char="v"/>
            </a:pPr>
            <a:r>
              <a:rPr lang="fr-FR" sz="2400" dirty="0"/>
              <a:t> </a:t>
            </a:r>
            <a:r>
              <a:rPr lang="fr-FR" sz="2400" dirty="0" smtClean="0"/>
              <a:t>Coordonnées des familles d’accueil et répartition des élèves dans les familles semaine prochaine.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2" t="13934"/>
          <a:stretch/>
        </p:blipFill>
        <p:spPr>
          <a:xfrm>
            <a:off x="8617187" y="594358"/>
            <a:ext cx="3210379" cy="4261411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4291151" y="4905924"/>
            <a:ext cx="7536415" cy="1723476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fr-FR" sz="2400" dirty="0" smtClean="0"/>
              <a:t> </a:t>
            </a:r>
            <a:r>
              <a:rPr lang="fr-FR" sz="2400" dirty="0"/>
              <a:t>Informations médicales et alimentaires transmises aux familles</a:t>
            </a:r>
            <a:r>
              <a:rPr lang="fr-FR" sz="2400" dirty="0" smtClean="0"/>
              <a:t>.</a:t>
            </a:r>
          </a:p>
          <a:p>
            <a:pPr>
              <a:buFont typeface="Wingdings" charset="2"/>
              <a:buChar char="v"/>
            </a:pPr>
            <a:r>
              <a:rPr lang="fr-FR" sz="2400" dirty="0" smtClean="0"/>
              <a:t> Paniers </a:t>
            </a:r>
            <a:r>
              <a:rPr lang="fr-FR" sz="2400" dirty="0"/>
              <a:t>repas fournis par les familles d’accueil pour tous les midis sur place</a:t>
            </a:r>
            <a:r>
              <a:rPr lang="fr-FR" sz="2400" dirty="0" smtClean="0"/>
              <a:t>.</a:t>
            </a:r>
            <a:endParaRPr lang="fr-FR" sz="2400" dirty="0"/>
          </a:p>
          <a:p>
            <a:pPr>
              <a:buFont typeface="Wingdings" charset="2"/>
              <a:buChar char="v"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58813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étrospection">
  <a:themeElements>
    <a:clrScheme name="Rétrospectio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étrospectio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o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334</TotalTime>
  <Words>1004</Words>
  <Application>Microsoft Macintosh PowerPoint</Application>
  <PresentationFormat>Grand écran</PresentationFormat>
  <Paragraphs>137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Wingdings</vt:lpstr>
      <vt:lpstr>Rétrospection</vt:lpstr>
      <vt:lpstr>Irlande 2020</vt:lpstr>
      <vt:lpstr>Informations générales</vt:lpstr>
      <vt:lpstr>Apports pédagogiques</vt:lpstr>
      <vt:lpstr>Présentation du programme</vt:lpstr>
      <vt:lpstr>Présentation du programme</vt:lpstr>
      <vt:lpstr>Présentation du programme</vt:lpstr>
      <vt:lpstr>Présentation du programme</vt:lpstr>
      <vt:lpstr>Présentation du programme</vt:lpstr>
      <vt:lpstr>Hébergement et repas</vt:lpstr>
      <vt:lpstr>Santé</vt:lpstr>
      <vt:lpstr>Bagages autorisés dans l’avion</vt:lpstr>
      <vt:lpstr>Faire sa valise</vt:lpstr>
      <vt:lpstr>Argent de poche</vt:lpstr>
      <vt:lpstr>Règlement pendant le séjour</vt:lpstr>
      <vt:lpstr>Contact pendant le séjour</vt:lpstr>
      <vt:lpstr>Coût et aides financières</vt:lpstr>
      <vt:lpstr>Formalités administratives</vt:lpstr>
      <vt:lpstr>Formalités administratives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Irlande 2020</dc:title>
  <dc:creator>Utilisateur de Microsoft Office</dc:creator>
  <cp:lastModifiedBy>Utilisateur de Microsoft Office</cp:lastModifiedBy>
  <cp:revision>44</cp:revision>
  <dcterms:created xsi:type="dcterms:W3CDTF">2019-10-16T14:06:12Z</dcterms:created>
  <dcterms:modified xsi:type="dcterms:W3CDTF">2020-02-27T16:43:09Z</dcterms:modified>
</cp:coreProperties>
</file>